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6" r:id="rId5"/>
    <p:sldId id="260" r:id="rId6"/>
    <p:sldId id="261" r:id="rId7"/>
    <p:sldId id="262" r:id="rId8"/>
    <p:sldId id="267" r:id="rId9"/>
    <p:sldId id="263" r:id="rId10"/>
    <p:sldId id="264" r:id="rId11"/>
    <p:sldId id="265" r:id="rId12"/>
    <p:sldId id="268" r:id="rId13"/>
    <p:sldId id="269" r:id="rId14"/>
    <p:sldId id="271" r:id="rId15"/>
    <p:sldId id="270" r:id="rId16"/>
  </p:sldIdLst>
  <p:sldSz cx="12188825"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53"/>
    <p:restoredTop sz="94660"/>
  </p:normalViewPr>
  <p:slideViewPr>
    <p:cSldViewPr>
      <p:cViewPr varScale="1">
        <p:scale>
          <a:sx n="103" d="100"/>
          <a:sy n="103" d="100"/>
        </p:scale>
        <p:origin x="176" y="69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14A7D21A-C535-4623-8186-E808A09DFF15}" type="datetime1">
              <a:rPr lang="es-ES" smtClean="0"/>
              <a:t>31/5/19</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es-ES"/>
              <a:t>‹Nr.›</a:t>
            </a:fld>
            <a:endParaRPr lang="es-ES"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93EF6FB-F096-44F8-A2A9-4068F2F4E022}" type="datetime1">
              <a:rPr lang="es-ES" noProof="0" smtClean="0"/>
              <a:t>31/5/19</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es-ES" noProof="0"/>
              <a:t>‹Nr.›</a:t>
            </a:fld>
            <a:endParaRPr lang="es-ES" noProof="0"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1</a:t>
            </a:fld>
            <a:endParaRPr lang="es-ES" dirty="0"/>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371600"/>
            <a:ext cx="9144000" cy="3505200"/>
          </a:xfrm>
        </p:spPr>
        <p:txBody>
          <a:bodyPr rtlCol="0">
            <a:noAutofit/>
          </a:bodyPr>
          <a:lstStyle>
            <a:lvl1pPr>
              <a:defRPr sz="7200"/>
            </a:lvl1pPr>
          </a:lstStyle>
          <a:p>
            <a:pPr rtl="0"/>
            <a:r>
              <a:rPr lang="es-ES_tradnl" noProof="0" smtClean="0"/>
              <a:t>Haga clic para modificar el estilo de título del patrón</a:t>
            </a:r>
            <a:endParaRPr lang="es-ES" noProof="0" dirty="0"/>
          </a:p>
        </p:txBody>
      </p:sp>
      <p:sp>
        <p:nvSpPr>
          <p:cNvPr id="3" name="Subtítu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_tradnl" noProof="0" smtClean="0"/>
              <a:t>Haga clic para modificar el estilo de subtítulo del patrón</a:t>
            </a:r>
            <a:endParaRPr lang="es-ES" noProof="0" dirty="0"/>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35491B73-2ECD-4BA3-A980-C7E12752155D}" type="datetime1">
              <a:rPr lang="es-ES" noProof="0" smtClean="0"/>
              <a:t>31/5/19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_tradnl"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7A0CEF92-C380-4F2B-A41B-F6E7AB04A7B8}" type="datetime1">
              <a:rPr lang="es-ES" noProof="0" smtClean="0"/>
              <a:t>31/5/19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2" y="533400"/>
            <a:ext cx="1371600" cy="5592764"/>
          </a:xfrm>
        </p:spPr>
        <p:txBody>
          <a:bodyPr vert="eaVert" rtlCol="0"/>
          <a:lstStyle/>
          <a:p>
            <a:pPr rtl="0"/>
            <a:r>
              <a:rPr lang="es-ES_tradnl"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7529463B-51A9-4137-813D-295D64AE82B1}" type="datetime1">
              <a:rPr lang="es-ES" noProof="0" smtClean="0"/>
              <a:t>31/5/19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_tradnl"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DF19F278-F61E-4019-8A58-EF63525156C2}" type="datetime1">
              <a:rPr lang="es-ES" noProof="0" smtClean="0"/>
              <a:t>31/5/19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es-ES_tradnl"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_tradnl" noProof="0" smtClean="0"/>
              <a:t>Haga clic para modificar los estilos de texto del patrón</a:t>
            </a:r>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5BEF682B-971E-4315-9FA5-6AD2F8C98349}" type="datetime1">
              <a:rPr lang="es-ES" noProof="0" smtClean="0"/>
              <a:t>31/5/19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p>
            <a:pPr rtl="0"/>
            <a:r>
              <a:rPr lang="es-ES_tradnl"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4" name="Marcador de posición de contenid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6" name="Marcador de posición de pie de página 4"/>
          <p:cNvSpPr>
            <a:spLocks noGrp="1"/>
          </p:cNvSpPr>
          <p:nvPr>
            <p:ph type="ftr" sz="quarter" idx="11"/>
          </p:nvPr>
        </p:nvSpPr>
        <p:spPr/>
        <p:txBody>
          <a:bodyPr rtlCol="0"/>
          <a:lstStyle/>
          <a:p>
            <a:pPr rtl="0"/>
            <a:endParaRPr lang="es-ES" noProof="0" dirty="0"/>
          </a:p>
        </p:txBody>
      </p:sp>
      <p:sp>
        <p:nvSpPr>
          <p:cNvPr id="5" name="Marcador de posición de fecha 5"/>
          <p:cNvSpPr>
            <a:spLocks noGrp="1"/>
          </p:cNvSpPr>
          <p:nvPr>
            <p:ph type="dt" sz="half" idx="10"/>
          </p:nvPr>
        </p:nvSpPr>
        <p:spPr/>
        <p:txBody>
          <a:bodyPr rtlCol="0"/>
          <a:lstStyle/>
          <a:p>
            <a:pPr rtl="0"/>
            <a:fld id="{3B56EC1B-8DDF-41DD-A575-F8B52486DF9A}" type="datetime1">
              <a:rPr lang="es-ES" noProof="0" smtClean="0"/>
              <a:t>31/5/19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lvl1pPr>
              <a:defRPr/>
            </a:lvl1pPr>
          </a:lstStyle>
          <a:p>
            <a:pPr rtl="0"/>
            <a:r>
              <a:rPr lang="es-ES_tradnl"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_tradnl" noProof="0" smtClean="0"/>
              <a:t>Haga clic para modificar los estilos de texto del patrón</a:t>
            </a:r>
          </a:p>
        </p:txBody>
      </p:sp>
      <p:sp>
        <p:nvSpPr>
          <p:cNvPr id="4" name="Marcador de posición de contenid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5" name="Marcador de posición de tex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_tradnl" noProof="0" smtClean="0"/>
              <a:t>Haga clic para modificar los estilos de texto del patrón</a:t>
            </a:r>
          </a:p>
        </p:txBody>
      </p:sp>
      <p:sp>
        <p:nvSpPr>
          <p:cNvPr id="6" name="Marcador de posición de contenid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8" name="Marcador de posición de pie de página 6"/>
          <p:cNvSpPr>
            <a:spLocks noGrp="1"/>
          </p:cNvSpPr>
          <p:nvPr>
            <p:ph type="ftr" sz="quarter" idx="11"/>
          </p:nvPr>
        </p:nvSpPr>
        <p:spPr/>
        <p:txBody>
          <a:bodyPr rtlCol="0"/>
          <a:lstStyle/>
          <a:p>
            <a:pPr rtl="0"/>
            <a:endParaRPr lang="es-ES" noProof="0" dirty="0"/>
          </a:p>
        </p:txBody>
      </p:sp>
      <p:sp>
        <p:nvSpPr>
          <p:cNvPr id="7" name="Marcador de posición de fecha 7"/>
          <p:cNvSpPr>
            <a:spLocks noGrp="1"/>
          </p:cNvSpPr>
          <p:nvPr>
            <p:ph type="dt" sz="half" idx="10"/>
          </p:nvPr>
        </p:nvSpPr>
        <p:spPr/>
        <p:txBody>
          <a:bodyPr rtlCol="0"/>
          <a:lstStyle/>
          <a:p>
            <a:pPr rtl="0"/>
            <a:fld id="{824DCA53-E852-4FE4-8BFC-DCE8F365EBD0}" type="datetime1">
              <a:rPr lang="es-ES" noProof="0" smtClean="0"/>
              <a:t>31/5/19</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_tradnl" noProof="0" smtClean="0"/>
              <a:t>Haga clic para modificar el estilo de título del patrón</a:t>
            </a:r>
            <a:endParaRPr lang="es-ES" noProof="0" dirty="0"/>
          </a:p>
        </p:txBody>
      </p:sp>
      <p:sp>
        <p:nvSpPr>
          <p:cNvPr id="4" name="Marcador de posición de pie de página 2"/>
          <p:cNvSpPr>
            <a:spLocks noGrp="1"/>
          </p:cNvSpPr>
          <p:nvPr>
            <p:ph type="ftr" sz="quarter" idx="11"/>
          </p:nvPr>
        </p:nvSpPr>
        <p:spPr/>
        <p:txBody>
          <a:bodyPr rtlCol="0"/>
          <a:lstStyle/>
          <a:p>
            <a:pPr rtl="0"/>
            <a:endParaRPr lang="es-ES" noProof="0" dirty="0"/>
          </a:p>
        </p:txBody>
      </p:sp>
      <p:sp>
        <p:nvSpPr>
          <p:cNvPr id="3" name="Marcador de posición de fecha 3"/>
          <p:cNvSpPr>
            <a:spLocks noGrp="1"/>
          </p:cNvSpPr>
          <p:nvPr>
            <p:ph type="dt" sz="half" idx="10"/>
          </p:nvPr>
        </p:nvSpPr>
        <p:spPr/>
        <p:txBody>
          <a:bodyPr rtlCol="0"/>
          <a:lstStyle/>
          <a:p>
            <a:pPr rtl="0"/>
            <a:fld id="{EECEFB45-703E-4229-9D3B-6F359AB91707}" type="datetime1">
              <a:rPr lang="es-ES" noProof="0" smtClean="0"/>
              <a:t>31/5/19</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1"/>
          <p:cNvSpPr>
            <a:spLocks noGrp="1"/>
          </p:cNvSpPr>
          <p:nvPr>
            <p:ph type="ftr" sz="quarter" idx="11"/>
          </p:nvPr>
        </p:nvSpPr>
        <p:spPr/>
        <p:txBody>
          <a:bodyPr rtlCol="0"/>
          <a:lstStyle/>
          <a:p>
            <a:pPr rtl="0"/>
            <a:endParaRPr lang="es-ES" noProof="0" dirty="0"/>
          </a:p>
        </p:txBody>
      </p:sp>
      <p:sp>
        <p:nvSpPr>
          <p:cNvPr id="2" name="Marcador de posición de fecha 2"/>
          <p:cNvSpPr>
            <a:spLocks noGrp="1"/>
          </p:cNvSpPr>
          <p:nvPr>
            <p:ph type="dt" sz="half" idx="10"/>
          </p:nvPr>
        </p:nvSpPr>
        <p:spPr/>
        <p:txBody>
          <a:bodyPr rtlCol="0"/>
          <a:lstStyle/>
          <a:p>
            <a:pPr rtl="0"/>
            <a:fld id="{1F2EA7A2-6EF7-4E1C-B864-2C261FBFA50D}" type="datetime1">
              <a:rPr lang="es-ES" noProof="0" smtClean="0"/>
              <a:t>31/5/19</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E5137D0E-4A4F-4307-8994-C1891D747D59}" type="slidenum">
              <a:rPr lang="es-ES" noProof="0"/>
              <a:t>‹Nr.›</a:t>
            </a:fld>
            <a:endParaRPr lang="es-ES" noProof="0"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_tradnl" noProof="0" smtClean="0"/>
              <a:t>Haga clic para modificar el estilo de título del patrón</a:t>
            </a:r>
            <a:endParaRPr lang="es-ES" noProof="0" dirty="0"/>
          </a:p>
        </p:txBody>
      </p:sp>
      <p:sp>
        <p:nvSpPr>
          <p:cNvPr id="4" name="Marcador de posición de tex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_tradnl" noProof="0" smtClean="0"/>
              <a:t>Haga clic para modificar los estilos de texto del patrón</a:t>
            </a:r>
          </a:p>
        </p:txBody>
      </p:sp>
      <p:sp>
        <p:nvSpPr>
          <p:cNvPr id="3" name="Marcador de posición de contenido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_tradnl" noProof="0" smtClean="0"/>
              <a:t>Haga clic para modificar los estilos de texto del patrón</a:t>
            </a:r>
          </a:p>
          <a:p>
            <a:pPr lvl="1" rtl="0"/>
            <a:r>
              <a:rPr lang="es-ES_tradnl" noProof="0" smtClean="0"/>
              <a:t>Segundo nivel</a:t>
            </a:r>
          </a:p>
          <a:p>
            <a:pPr lvl="2" rtl="0"/>
            <a:r>
              <a:rPr lang="es-ES_tradnl" noProof="0" smtClean="0"/>
              <a:t>Tercer nivel</a:t>
            </a:r>
          </a:p>
          <a:p>
            <a:pPr lvl="3" rtl="0"/>
            <a:r>
              <a:rPr lang="es-ES_tradnl" noProof="0" smtClean="0"/>
              <a:t>Cuarto nivel</a:t>
            </a:r>
          </a:p>
          <a:p>
            <a:pPr lvl="4" rtl="0"/>
            <a:r>
              <a:rPr lang="es-ES_tradnl" noProof="0" smtClean="0"/>
              <a:t>Quinto nivel</a:t>
            </a:r>
            <a:endParaRPr lang="es-ES" noProof="0" dirty="0"/>
          </a:p>
        </p:txBody>
      </p:sp>
      <p:sp>
        <p:nvSpPr>
          <p:cNvPr id="9" name="Marcador de posición de pie de página 4"/>
          <p:cNvSpPr>
            <a:spLocks noGrp="1"/>
          </p:cNvSpPr>
          <p:nvPr>
            <p:ph type="ftr" sz="quarter" idx="11"/>
          </p:nvPr>
        </p:nvSpPr>
        <p:spPr/>
        <p:txBody>
          <a:bodyPr rtlCol="0"/>
          <a:lstStyle/>
          <a:p>
            <a:pPr rtl="0"/>
            <a:endParaRPr lang="es-ES" noProof="0" dirty="0"/>
          </a:p>
        </p:txBody>
      </p:sp>
      <p:sp>
        <p:nvSpPr>
          <p:cNvPr id="8" name="Marcador de posición de fecha 5"/>
          <p:cNvSpPr>
            <a:spLocks noGrp="1"/>
          </p:cNvSpPr>
          <p:nvPr>
            <p:ph type="dt" sz="half" idx="10"/>
          </p:nvPr>
        </p:nvSpPr>
        <p:spPr/>
        <p:txBody>
          <a:bodyPr rtlCol="0"/>
          <a:lstStyle/>
          <a:p>
            <a:pPr rtl="0"/>
            <a:fld id="{D53A4360-2BD0-4C99-A155-5F2F6775B7A5}" type="datetime1">
              <a:rPr lang="es-ES" noProof="0" smtClean="0"/>
              <a:t>31/5/19</a:t>
            </a:fld>
            <a:endParaRPr lang="es-ES" noProof="0" dirty="0"/>
          </a:p>
        </p:txBody>
      </p:sp>
      <p:sp>
        <p:nvSpPr>
          <p:cNvPr id="10" name="Marcador de posición de número de diapositiva 6"/>
          <p:cNvSpPr>
            <a:spLocks noGrp="1"/>
          </p:cNvSpPr>
          <p:nvPr>
            <p:ph type="sldNum" sz="quarter" idx="12"/>
          </p:nvPr>
        </p:nvSpPr>
        <p:spPr/>
        <p:txBody>
          <a:bodyPr rtlCol="0"/>
          <a:lstStyle/>
          <a:p>
            <a:pPr rtl="0"/>
            <a:fld id="{E5137D0E-4A4F-4307-8994-C1891D747D59}" type="slidenum">
              <a:rPr lang="es-ES" noProof="0"/>
              <a:pPr rtl="0"/>
              <a:t>‹Nr.›</a:t>
            </a:fld>
            <a:endParaRPr lang="es-ES" noProof="0"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_tradnl" noProof="0" smtClean="0"/>
              <a:t>Haga clic para modificar el estilo de título del patrón</a:t>
            </a:r>
            <a:endParaRPr lang="es-ES" noProof="0" dirty="0"/>
          </a:p>
        </p:txBody>
      </p:sp>
      <p:sp>
        <p:nvSpPr>
          <p:cNvPr id="4" name="Marcador de posición de tex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_tradnl" noProof="0" smtClean="0"/>
              <a:t>Haga clic para modificar los estilos de texto del patrón</a:t>
            </a:r>
          </a:p>
        </p:txBody>
      </p:sp>
      <p:sp>
        <p:nvSpPr>
          <p:cNvPr id="3" name="Marcador de posición de imagen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_tradnl" noProof="0" smtClean="0"/>
              <a:t>Arrastre la imagen al marcador de posición o haga clic en el icono para agregarla</a:t>
            </a:r>
            <a:endParaRPr lang="es-ES" noProof="0" dirty="0"/>
          </a:p>
        </p:txBody>
      </p:sp>
      <p:pic>
        <p:nvPicPr>
          <p:cNvPr id="9" name="Imagen 4" descr="Marcador de posición vacío para agregar una imagen. Haga clic en el marcador de posición y seleccione la imagen que desee agre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5" name="Marcador de posición de pie de página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es-ES" noProof="0" dirty="0"/>
          </a:p>
        </p:txBody>
      </p:sp>
      <p:sp>
        <p:nvSpPr>
          <p:cNvPr id="4" name="Marcador de posición de fecha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B047C1ED-5DF3-479C-A1C8-50449A40F1E6}" type="datetime1">
              <a:rPr lang="es-ES" noProof="0" smtClean="0"/>
              <a:t>31/5/19</a:t>
            </a:fld>
            <a:endParaRPr lang="es-ES" noProof="0" dirty="0"/>
          </a:p>
        </p:txBody>
      </p:sp>
      <p:sp>
        <p:nvSpPr>
          <p:cNvPr id="6" name="Marcador de posición de número de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s-ES" noProof="0" smtClean="0"/>
              <a:pPr rtl="0"/>
              <a:t>‹Nr.›</a:t>
            </a:fld>
            <a:endParaRPr lang="es-ES"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omann.de/es/kenton_midi_usb_host.htm" TargetMode="Externa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hatis.techtarget.com/definition/MIDI-Musical-Instrument-Digital-Interface" TargetMode="External"/><Relationship Id="rId4" Type="http://schemas.openxmlformats.org/officeDocument/2006/relationships/hyperlink" Target="https://makingmusicmag.com/what-exactly-is-midi/" TargetMode="External"/><Relationship Id="rId1" Type="http://schemas.openxmlformats.org/officeDocument/2006/relationships/slideLayout" Target="../slideLayouts/slideLayout2.xml"/><Relationship Id="rId2" Type="http://schemas.openxmlformats.org/officeDocument/2006/relationships/hyperlink" Target="http://www.grammy.com/news/technical-grammy-award-ikutaro-kakehashi-and-dave-smit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arn.sparkfun.com/tutorials/midi-tutorial/all" TargetMode="Externa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 Id="rId3"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rometec.net/midi-introduccion/" TargetMode="Externa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MIDI</a:t>
            </a:r>
            <a:endParaRPr lang="es-ES" dirty="0"/>
          </a:p>
        </p:txBody>
      </p:sp>
      <p:sp>
        <p:nvSpPr>
          <p:cNvPr id="3" name="Subtítulo 2"/>
          <p:cNvSpPr>
            <a:spLocks noGrp="1"/>
          </p:cNvSpPr>
          <p:nvPr>
            <p:ph type="subTitle" idx="1"/>
          </p:nvPr>
        </p:nvSpPr>
        <p:spPr/>
        <p:txBody>
          <a:bodyPr rtlCol="0"/>
          <a:lstStyle/>
          <a:p>
            <a:pPr rtl="0"/>
            <a:r>
              <a:rPr lang="en-US" dirty="0" smtClean="0">
                <a:solidFill>
                  <a:schemeClr val="tx1">
                    <a:lumMod val="50000"/>
                  </a:schemeClr>
                </a:solidFill>
              </a:rPr>
              <a:t>By</a:t>
            </a:r>
            <a:r>
              <a:rPr lang="es-ES" dirty="0" smtClean="0">
                <a:solidFill>
                  <a:schemeClr val="tx1">
                    <a:lumMod val="50000"/>
                  </a:schemeClr>
                </a:solidFill>
              </a:rPr>
              <a:t>: Nicolás Salcedo, Juan Pablo Saenz &amp; José María Trujillo</a:t>
            </a:r>
          </a:p>
          <a:p>
            <a:pPr rtl="0"/>
            <a:r>
              <a:rPr lang="es-ES" dirty="0" smtClean="0">
                <a:solidFill>
                  <a:schemeClr val="tx1">
                    <a:lumMod val="50000"/>
                  </a:schemeClr>
                </a:solidFill>
              </a:rPr>
              <a:t>8ºB </a:t>
            </a:r>
            <a:endParaRPr lang="es-E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technical specifications</a:t>
            </a:r>
            <a:endParaRPr lang="en-US" dirty="0"/>
          </a:p>
        </p:txBody>
      </p:sp>
      <p:sp>
        <p:nvSpPr>
          <p:cNvPr id="3" name="Marcador de contenido 2"/>
          <p:cNvSpPr>
            <a:spLocks noGrp="1"/>
          </p:cNvSpPr>
          <p:nvPr>
            <p:ph idx="1"/>
          </p:nvPr>
        </p:nvSpPr>
        <p:spPr/>
        <p:txBody>
          <a:bodyPr/>
          <a:lstStyle/>
          <a:p>
            <a:r>
              <a:rPr lang="en-US" dirty="0" smtClean="0"/>
              <a:t>First of all general MIDI has a total of 128 instruments to interact with. </a:t>
            </a:r>
          </a:p>
          <a:p>
            <a:r>
              <a:rPr lang="en-US" dirty="0" smtClean="0"/>
              <a:t>A MIDI message is an instruction that controls the aspect of the receiver device.</a:t>
            </a:r>
          </a:p>
          <a:p>
            <a:r>
              <a:rPr lang="en-US" dirty="0" smtClean="0"/>
              <a:t>The messages system exclusive are the reason of the flexibility of the standard MIDI.</a:t>
            </a:r>
          </a:p>
          <a:p>
            <a:r>
              <a:rPr lang="en-US" dirty="0" smtClean="0"/>
              <a:t>Finally the devices normally do not respond to any type of message defined in the MIDI specification.</a:t>
            </a:r>
          </a:p>
          <a:p>
            <a:endParaRPr lang="en-US" dirty="0"/>
          </a:p>
        </p:txBody>
      </p:sp>
    </p:spTree>
    <p:extLst>
      <p:ext uri="{BB962C8B-B14F-4D97-AF65-F5344CB8AC3E}">
        <p14:creationId xmlns:p14="http://schemas.microsoft.com/office/powerpoint/2010/main" val="195298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extensions</a:t>
            </a:r>
            <a:endParaRPr lang="en-US" dirty="0"/>
          </a:p>
        </p:txBody>
      </p:sp>
      <p:sp>
        <p:nvSpPr>
          <p:cNvPr id="3" name="Marcador de contenido 2"/>
          <p:cNvSpPr>
            <a:spLocks noGrp="1"/>
          </p:cNvSpPr>
          <p:nvPr>
            <p:ph idx="1"/>
          </p:nvPr>
        </p:nvSpPr>
        <p:spPr>
          <a:xfrm>
            <a:off x="1522414" y="1828800"/>
            <a:ext cx="9601200" cy="5029200"/>
          </a:xfrm>
        </p:spPr>
        <p:txBody>
          <a:bodyPr>
            <a:normAutofit lnSpcReduction="10000"/>
          </a:bodyPr>
          <a:lstStyle/>
          <a:p>
            <a:r>
              <a:rPr lang="en-US" dirty="0" smtClean="0"/>
              <a:t>One of MIDI´s extensions is the general MIDI, which permits the selections of sounds of a instrument.</a:t>
            </a:r>
          </a:p>
          <a:p>
            <a:r>
              <a:rPr lang="en-US" dirty="0" smtClean="0"/>
              <a:t>Another of MIDI´s extensions is the MIDI´s tuning standard which is used for micro affinitions.</a:t>
            </a:r>
          </a:p>
          <a:p>
            <a:r>
              <a:rPr lang="en-US" dirty="0" smtClean="0"/>
              <a:t>Another of MIDI´s extension is the MIDI´s time code, that is used to control the system MIDI with its internal watch.</a:t>
            </a:r>
          </a:p>
          <a:p>
            <a:r>
              <a:rPr lang="en-US" dirty="0" smtClean="0"/>
              <a:t>Another of MIDI´s extension is the MIDI´s machine control, which is used for a series of commandos of system exclusive. </a:t>
            </a:r>
          </a:p>
          <a:p>
            <a:r>
              <a:rPr lang="en-US" dirty="0" smtClean="0"/>
              <a:t>Another of MIDI´s extension is MIDI´s timestamping, which is a solver for synchronization problems.</a:t>
            </a:r>
          </a:p>
          <a:p>
            <a:r>
              <a:rPr lang="en-US" dirty="0" smtClean="0"/>
              <a:t>Another of MIDI´s extension is MIDI´s sample dump standard which is used for the transport of samples between instruments.</a:t>
            </a:r>
          </a:p>
          <a:p>
            <a:r>
              <a:rPr lang="en-US" dirty="0" smtClean="0"/>
              <a:t>Finally another MIDI´s extension is the downloadable sounds that lets download sounds.</a:t>
            </a:r>
          </a:p>
        </p:txBody>
      </p:sp>
    </p:spTree>
    <p:extLst>
      <p:ext uri="{BB962C8B-B14F-4D97-AF65-F5344CB8AC3E}">
        <p14:creationId xmlns:p14="http://schemas.microsoft.com/office/powerpoint/2010/main" val="11877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hardware alternatives</a:t>
            </a:r>
            <a:endParaRPr lang="en-US" dirty="0"/>
          </a:p>
        </p:txBody>
      </p:sp>
      <p:sp>
        <p:nvSpPr>
          <p:cNvPr id="3" name="Marcador de contenido 2"/>
          <p:cNvSpPr>
            <a:spLocks noGrp="1"/>
          </p:cNvSpPr>
          <p:nvPr>
            <p:ph idx="1"/>
          </p:nvPr>
        </p:nvSpPr>
        <p:spPr/>
        <p:txBody>
          <a:bodyPr>
            <a:normAutofit lnSpcReduction="10000"/>
          </a:bodyPr>
          <a:lstStyle/>
          <a:p>
            <a:r>
              <a:rPr lang="en-US" dirty="0" smtClean="0"/>
              <a:t>One of MIDI´s hardware alternatives is the USB and fire wire that is the main hardware that is used for MIDI.</a:t>
            </a:r>
          </a:p>
          <a:p>
            <a:r>
              <a:rPr lang="en-US" dirty="0" smtClean="0"/>
              <a:t>Other of MIDI´s hardware alternatives are the XLR connectors and the joystick port MIDI, this are used for connecting MIDI to the computer.</a:t>
            </a:r>
          </a:p>
          <a:p>
            <a:r>
              <a:rPr lang="en-US" dirty="0"/>
              <a:t>Other of MIDI´s hardware alternatives </a:t>
            </a:r>
            <a:r>
              <a:rPr lang="en-US" dirty="0" smtClean="0"/>
              <a:t>is the mLAN that is used for the local area.</a:t>
            </a:r>
          </a:p>
          <a:p>
            <a:r>
              <a:rPr lang="en-US" dirty="0"/>
              <a:t>Other of MIDI´s hardware alternatives </a:t>
            </a:r>
            <a:r>
              <a:rPr lang="en-US" dirty="0" smtClean="0"/>
              <a:t>is the Ethernet that is used for the new connections of the computers.</a:t>
            </a:r>
          </a:p>
          <a:p>
            <a:r>
              <a:rPr lang="en-US" dirty="0"/>
              <a:t>Other of MIDI´s hardware alternatives </a:t>
            </a:r>
            <a:r>
              <a:rPr lang="en-US" dirty="0" smtClean="0"/>
              <a:t>is the OSC that is used as a support for the hardware and software.</a:t>
            </a:r>
          </a:p>
          <a:p>
            <a:r>
              <a:rPr lang="en-US" dirty="0" smtClean="0"/>
              <a:t>Finally another </a:t>
            </a:r>
            <a:r>
              <a:rPr lang="en-US" dirty="0"/>
              <a:t>of MIDI´s hardware alternatives </a:t>
            </a:r>
            <a:r>
              <a:rPr lang="en-US" dirty="0" smtClean="0"/>
              <a:t>is the wireless MIDI, that is transmitted by Wi-Fi and Bluetooth and is used mainly in iOS.</a:t>
            </a:r>
            <a:endParaRPr lang="en-US" dirty="0"/>
          </a:p>
          <a:p>
            <a:endParaRPr lang="en-US" dirty="0"/>
          </a:p>
          <a:p>
            <a:endParaRPr lang="en-US" dirty="0"/>
          </a:p>
          <a:p>
            <a:endParaRPr lang="en-US" dirty="0"/>
          </a:p>
          <a:p>
            <a:endParaRPr lang="en-US" dirty="0" smtClean="0"/>
          </a:p>
        </p:txBody>
      </p:sp>
      <p:pic>
        <p:nvPicPr>
          <p:cNvPr id="8194" name="Picture 2" descr="esultado de imagen para MI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573" y="0"/>
            <a:ext cx="2670286" cy="182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4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versions</a:t>
            </a:r>
            <a:endParaRPr lang="en-US" dirty="0"/>
          </a:p>
        </p:txBody>
      </p:sp>
      <p:sp>
        <p:nvSpPr>
          <p:cNvPr id="3" name="Marcador de contenido 2"/>
          <p:cNvSpPr>
            <a:spLocks noGrp="1"/>
          </p:cNvSpPr>
          <p:nvPr>
            <p:ph idx="1"/>
          </p:nvPr>
        </p:nvSpPr>
        <p:spPr>
          <a:xfrm>
            <a:off x="1352130" y="2089448"/>
            <a:ext cx="9601200" cy="4191000"/>
          </a:xfrm>
        </p:spPr>
        <p:txBody>
          <a:bodyPr/>
          <a:lstStyle/>
          <a:p>
            <a:r>
              <a:rPr lang="en-US" dirty="0" smtClean="0"/>
              <a:t>One of MIDI´s version is the protocol HD that offers a compatibility with MIDI 1.0 and it is created for supporting great speeds and permit the detection of other devices.</a:t>
            </a:r>
          </a:p>
          <a:p>
            <a:r>
              <a:rPr lang="en-US" dirty="0" smtClean="0"/>
              <a:t>Other of MIDI´s version is the UDP that is a review of the protocol HD.</a:t>
            </a:r>
          </a:p>
          <a:p>
            <a:r>
              <a:rPr lang="en-US" dirty="0" smtClean="0"/>
              <a:t>Finally the other of MIDI´s version is the HDWG that is the same as the protocol HD but it includes the representation of different companies, and it has compressed audio.</a:t>
            </a:r>
          </a:p>
          <a:p>
            <a:endParaRPr lang="en-US" dirty="0"/>
          </a:p>
        </p:txBody>
      </p:sp>
    </p:spTree>
    <p:extLst>
      <p:ext uri="{BB962C8B-B14F-4D97-AF65-F5344CB8AC3E}">
        <p14:creationId xmlns:p14="http://schemas.microsoft.com/office/powerpoint/2010/main" val="43177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References</a:t>
            </a:r>
            <a:endParaRPr lang="en-US" dirty="0"/>
          </a:p>
        </p:txBody>
      </p:sp>
      <p:sp>
        <p:nvSpPr>
          <p:cNvPr id="3" name="Marcador de contenido 2"/>
          <p:cNvSpPr>
            <a:spLocks noGrp="1"/>
          </p:cNvSpPr>
          <p:nvPr>
            <p:ph idx="1"/>
          </p:nvPr>
        </p:nvSpPr>
        <p:spPr/>
        <p:txBody>
          <a:bodyPr/>
          <a:lstStyle/>
          <a:p>
            <a:r>
              <a:rPr lang="es-ES_tradnl" dirty="0"/>
              <a:t> </a:t>
            </a:r>
            <a:r>
              <a:rPr lang="es-ES_tradnl" u="sng" dirty="0">
                <a:hlinkClick r:id="rId2"/>
              </a:rPr>
              <a:t>http://www.grammy.com/news/technical-grammy-award-ikutaro-kakehashi-and-dave-smith</a:t>
            </a:r>
            <a:endParaRPr lang="es-ES_tradnl" dirty="0"/>
          </a:p>
          <a:p>
            <a:r>
              <a:rPr lang="es-ES_tradnl" dirty="0">
                <a:hlinkClick r:id="rId3"/>
              </a:rPr>
              <a:t>https://</a:t>
            </a:r>
            <a:r>
              <a:rPr lang="es-ES_tradnl" dirty="0" smtClean="0">
                <a:hlinkClick r:id="rId3"/>
              </a:rPr>
              <a:t>whatis.techtarget.com/definition/MIDI-Musical-Instrument-Digital-Interface</a:t>
            </a:r>
            <a:endParaRPr lang="es-ES_tradnl" dirty="0" smtClean="0"/>
          </a:p>
          <a:p>
            <a:r>
              <a:rPr lang="es-ES_tradnl" dirty="0" smtClean="0">
                <a:hlinkClick r:id="rId4"/>
              </a:rPr>
              <a:t>https</a:t>
            </a:r>
            <a:r>
              <a:rPr lang="es-ES_tradnl" dirty="0">
                <a:hlinkClick r:id="rId4"/>
              </a:rPr>
              <a:t>://makingmusicmag.com/what-exactly-is-midi</a:t>
            </a:r>
            <a:r>
              <a:rPr lang="es-ES_tradnl" dirty="0" smtClean="0">
                <a:hlinkClick r:id="rId4"/>
              </a:rPr>
              <a:t>/</a:t>
            </a:r>
            <a:endParaRPr lang="es-ES_tradnl" dirty="0" smtClean="0"/>
          </a:p>
          <a:p>
            <a:endParaRPr lang="es-ES_tradnl" dirty="0" smtClean="0"/>
          </a:p>
          <a:p>
            <a:endParaRPr lang="en-US" dirty="0"/>
          </a:p>
        </p:txBody>
      </p:sp>
    </p:spTree>
    <p:extLst>
      <p:ext uri="{BB962C8B-B14F-4D97-AF65-F5344CB8AC3E}">
        <p14:creationId xmlns:p14="http://schemas.microsoft.com/office/powerpoint/2010/main" val="136092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End of the Presentation</a:t>
            </a:r>
            <a:endParaRPr lang="en-US" dirty="0"/>
          </a:p>
        </p:txBody>
      </p:sp>
      <p:sp>
        <p:nvSpPr>
          <p:cNvPr id="3" name="Marcador de contenido 2"/>
          <p:cNvSpPr>
            <a:spLocks noGrp="1"/>
          </p:cNvSpPr>
          <p:nvPr>
            <p:ph idx="1"/>
          </p:nvPr>
        </p:nvSpPr>
        <p:spPr/>
        <p:txBody>
          <a:bodyPr/>
          <a:lstStyle/>
          <a:p>
            <a:pPr algn="ctr"/>
            <a:endParaRPr lang="en-US" dirty="0" smtClean="0"/>
          </a:p>
          <a:p>
            <a:pPr algn="ctr"/>
            <a:endParaRPr lang="en-US" dirty="0"/>
          </a:p>
          <a:p>
            <a:pPr algn="ctr"/>
            <a:endParaRPr lang="en-US" dirty="0"/>
          </a:p>
          <a:p>
            <a:pPr algn="ctr"/>
            <a:r>
              <a:rPr lang="en-US" sz="6000" dirty="0" smtClean="0"/>
              <a:t>Thanks for listening</a:t>
            </a:r>
          </a:p>
        </p:txBody>
      </p:sp>
    </p:spTree>
    <p:extLst>
      <p:ext uri="{BB962C8B-B14F-4D97-AF65-F5344CB8AC3E}">
        <p14:creationId xmlns:p14="http://schemas.microsoft.com/office/powerpoint/2010/main" val="107716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Index</a:t>
            </a:r>
            <a:endParaRPr lang="en-US" dirty="0"/>
          </a:p>
        </p:txBody>
      </p:sp>
      <p:sp>
        <p:nvSpPr>
          <p:cNvPr id="3" name="Marcador de contenido 2"/>
          <p:cNvSpPr>
            <a:spLocks noGrp="1"/>
          </p:cNvSpPr>
          <p:nvPr>
            <p:ph idx="1"/>
          </p:nvPr>
        </p:nvSpPr>
        <p:spPr/>
        <p:txBody>
          <a:bodyPr>
            <a:normAutofit fontScale="92500" lnSpcReduction="20000"/>
          </a:bodyPr>
          <a:lstStyle/>
          <a:p>
            <a:r>
              <a:rPr lang="en-US" dirty="0" smtClean="0"/>
              <a:t>MIDI´s meaning</a:t>
            </a:r>
          </a:p>
          <a:p>
            <a:r>
              <a:rPr lang="en-US" dirty="0" smtClean="0"/>
              <a:t>MIDI´s characteristics</a:t>
            </a:r>
          </a:p>
          <a:p>
            <a:r>
              <a:rPr lang="en-US" dirty="0" smtClean="0"/>
              <a:t>MIDI´s history </a:t>
            </a:r>
          </a:p>
          <a:p>
            <a:r>
              <a:rPr lang="en-US" dirty="0" smtClean="0"/>
              <a:t>MIDI´s applications</a:t>
            </a:r>
          </a:p>
          <a:p>
            <a:r>
              <a:rPr lang="en-US" dirty="0" smtClean="0"/>
              <a:t>MIDI´s devices</a:t>
            </a:r>
          </a:p>
          <a:p>
            <a:r>
              <a:rPr lang="en-US" dirty="0" smtClean="0"/>
              <a:t>MIDI´s types</a:t>
            </a:r>
          </a:p>
          <a:p>
            <a:r>
              <a:rPr lang="en-US" dirty="0"/>
              <a:t>MIDI´s Technical </a:t>
            </a:r>
            <a:r>
              <a:rPr lang="en-US" dirty="0" smtClean="0"/>
              <a:t>specifications</a:t>
            </a:r>
          </a:p>
          <a:p>
            <a:r>
              <a:rPr lang="en-US" dirty="0" smtClean="0"/>
              <a:t>MIDI´s extensions </a:t>
            </a:r>
          </a:p>
          <a:p>
            <a:r>
              <a:rPr lang="en-US" dirty="0" smtClean="0"/>
              <a:t>MIDI´s hardware alternatives</a:t>
            </a:r>
          </a:p>
          <a:p>
            <a:r>
              <a:rPr lang="en-US" dirty="0" smtClean="0"/>
              <a:t>MIDI’ s versions</a:t>
            </a:r>
          </a:p>
          <a:p>
            <a:endParaRPr lang="en-US" dirty="0" smtClean="0"/>
          </a:p>
          <a:p>
            <a:endParaRPr lang="en-US" dirty="0" smtClean="0"/>
          </a:p>
          <a:p>
            <a:endParaRPr lang="en-US" dirty="0"/>
          </a:p>
        </p:txBody>
      </p:sp>
    </p:spTree>
    <p:extLst>
      <p:ext uri="{BB962C8B-B14F-4D97-AF65-F5344CB8AC3E}">
        <p14:creationId xmlns:p14="http://schemas.microsoft.com/office/powerpoint/2010/main" val="113821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620688"/>
            <a:ext cx="9601200" cy="1143000"/>
          </a:xfrm>
        </p:spPr>
        <p:txBody>
          <a:bodyPr/>
          <a:lstStyle/>
          <a:p>
            <a:r>
              <a:rPr lang="en-US" smtClean="0"/>
              <a:t>MIDI’ s meaning</a:t>
            </a:r>
            <a:endParaRPr lang="en-US"/>
          </a:p>
        </p:txBody>
      </p:sp>
      <p:sp>
        <p:nvSpPr>
          <p:cNvPr id="3" name="Marcador de contenido 2"/>
          <p:cNvSpPr>
            <a:spLocks noGrp="1"/>
          </p:cNvSpPr>
          <p:nvPr>
            <p:ph idx="1"/>
          </p:nvPr>
        </p:nvSpPr>
        <p:spPr/>
        <p:txBody>
          <a:bodyPr/>
          <a:lstStyle/>
          <a:p>
            <a:r>
              <a:rPr lang="en-US" dirty="0" smtClean="0"/>
              <a:t>MIDI stands for Musical Instrument Digital Interface. </a:t>
            </a:r>
          </a:p>
          <a:p>
            <a:r>
              <a:rPr lang="en-US" dirty="0" smtClean="0"/>
              <a:t>It is basically a technological standard that lets that many musical instruments could be played at the same time.</a:t>
            </a:r>
          </a:p>
          <a:p>
            <a:r>
              <a:rPr lang="en-US" dirty="0" smtClean="0"/>
              <a:t>A MIDI connection can transmit until 16 information channels that could be connected to different devices.</a:t>
            </a:r>
            <a:endParaRPr lang="en-US" dirty="0"/>
          </a:p>
          <a:p>
            <a:r>
              <a:rPr lang="en-US" dirty="0" smtClean="0"/>
              <a:t>The MIDI system consists on taking different types of messages taking account its musical notation, tone and speed.</a:t>
            </a:r>
          </a:p>
        </p:txBody>
      </p:sp>
      <p:pic>
        <p:nvPicPr>
          <p:cNvPr id="1026" name="Picture 2" descr="esultado de imagen para mi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4" y="4581128"/>
            <a:ext cx="3052059" cy="203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characteristics</a:t>
            </a:r>
            <a:endParaRPr lang="en-US" dirty="0"/>
          </a:p>
        </p:txBody>
      </p:sp>
      <p:sp>
        <p:nvSpPr>
          <p:cNvPr id="3" name="Marcador de contenido 2"/>
          <p:cNvSpPr>
            <a:spLocks noGrp="1"/>
          </p:cNvSpPr>
          <p:nvPr>
            <p:ph idx="1"/>
          </p:nvPr>
        </p:nvSpPr>
        <p:spPr/>
        <p:txBody>
          <a:bodyPr/>
          <a:lstStyle/>
          <a:p>
            <a:r>
              <a:rPr lang="es-CO" dirty="0"/>
              <a:t>MIDI is a digital interference for music equipment.</a:t>
            </a:r>
          </a:p>
          <a:p>
            <a:r>
              <a:rPr lang="es-CO" dirty="0"/>
              <a:t>MIDI is not a musical instrument. </a:t>
            </a:r>
          </a:p>
          <a:p>
            <a:r>
              <a:rPr lang="es-CO" dirty="0"/>
              <a:t>MIDI represent, record and play the pattern of music playing, it does not record sound of the music.</a:t>
            </a:r>
          </a:p>
          <a:p>
            <a:endParaRPr lang="en-US" dirty="0"/>
          </a:p>
        </p:txBody>
      </p:sp>
      <p:pic>
        <p:nvPicPr>
          <p:cNvPr id="4" name="Imagen 3">
            <a:extLst>
              <a:ext uri="{FF2B5EF4-FFF2-40B4-BE49-F238E27FC236}">
                <a16:creationId xmlns:a16="http://schemas.microsoft.com/office/drawing/2014/main" xmlns="" id="{DF8C445C-A0FF-4D42-AF55-60E3E9600911}"/>
              </a:ext>
            </a:extLst>
          </p:cNvPr>
          <p:cNvPicPr>
            <a:picLocks noChangeAspect="1"/>
          </p:cNvPicPr>
          <p:nvPr/>
        </p:nvPicPr>
        <p:blipFill>
          <a:blip r:embed="rId2"/>
          <a:stretch>
            <a:fillRect/>
          </a:stretch>
        </p:blipFill>
        <p:spPr>
          <a:xfrm>
            <a:off x="765820" y="3717032"/>
            <a:ext cx="7228906" cy="2221281"/>
          </a:xfrm>
          <a:prstGeom prst="rect">
            <a:avLst/>
          </a:prstGeom>
        </p:spPr>
      </p:pic>
      <p:pic>
        <p:nvPicPr>
          <p:cNvPr id="5" name="Imagen 4">
            <a:extLst>
              <a:ext uri="{FF2B5EF4-FFF2-40B4-BE49-F238E27FC236}">
                <a16:creationId xmlns:a16="http://schemas.microsoft.com/office/drawing/2014/main" xmlns="" id="{AA8DE858-2AF0-4440-99F2-55EBB563F3D6}"/>
              </a:ext>
            </a:extLst>
          </p:cNvPr>
          <p:cNvPicPr>
            <a:picLocks noChangeAspect="1"/>
          </p:cNvPicPr>
          <p:nvPr/>
        </p:nvPicPr>
        <p:blipFill>
          <a:blip r:embed="rId3"/>
          <a:stretch>
            <a:fillRect/>
          </a:stretch>
        </p:blipFill>
        <p:spPr>
          <a:xfrm>
            <a:off x="7994726" y="3679265"/>
            <a:ext cx="3870212" cy="2523524"/>
          </a:xfrm>
          <a:prstGeom prst="rect">
            <a:avLst/>
          </a:prstGeom>
        </p:spPr>
      </p:pic>
    </p:spTree>
    <p:extLst>
      <p:ext uri="{BB962C8B-B14F-4D97-AF65-F5344CB8AC3E}">
        <p14:creationId xmlns:p14="http://schemas.microsoft.com/office/powerpoint/2010/main" val="11818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History</a:t>
            </a:r>
            <a:endParaRPr lang="en-US" dirty="0"/>
          </a:p>
        </p:txBody>
      </p:sp>
      <p:sp>
        <p:nvSpPr>
          <p:cNvPr id="3" name="Marcador de contenido 2"/>
          <p:cNvSpPr>
            <a:spLocks noGrp="1"/>
          </p:cNvSpPr>
          <p:nvPr>
            <p:ph idx="1"/>
          </p:nvPr>
        </p:nvSpPr>
        <p:spPr/>
        <p:txBody>
          <a:bodyPr/>
          <a:lstStyle/>
          <a:p>
            <a:r>
              <a:rPr lang="en-US" dirty="0" smtClean="0"/>
              <a:t>It all began in June 1981 with its creator Ikutaro Kakehashi, he proposed a idea of an interface for universal sensitizers. </a:t>
            </a:r>
          </a:p>
          <a:p>
            <a:r>
              <a:rPr lang="en-US" dirty="0" smtClean="0"/>
              <a:t>However this idea developed and in 1982 Robert Moog presented MIDI to all the public.</a:t>
            </a:r>
          </a:p>
          <a:p>
            <a:r>
              <a:rPr lang="en-US" dirty="0" smtClean="0"/>
              <a:t>The protocol 1.0 was published in August 1983, then in 2013 Ikutaro Kakehashi and Dave Smith received the technical Grammy, </a:t>
            </a:r>
            <a:r>
              <a:rPr lang="en-US" dirty="0"/>
              <a:t>f</a:t>
            </a:r>
            <a:r>
              <a:rPr lang="en-US" dirty="0" smtClean="0"/>
              <a:t>or developing the MIDI.</a:t>
            </a:r>
            <a:endParaRPr lang="en-US" dirty="0"/>
          </a:p>
        </p:txBody>
      </p:sp>
    </p:spTree>
    <p:extLst>
      <p:ext uri="{BB962C8B-B14F-4D97-AF65-F5344CB8AC3E}">
        <p14:creationId xmlns:p14="http://schemas.microsoft.com/office/powerpoint/2010/main" val="10700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Applications </a:t>
            </a:r>
            <a:endParaRPr lang="en-US" dirty="0"/>
          </a:p>
        </p:txBody>
      </p:sp>
      <p:sp>
        <p:nvSpPr>
          <p:cNvPr id="3" name="Marcador de contenido 2"/>
          <p:cNvSpPr>
            <a:spLocks noGrp="1"/>
          </p:cNvSpPr>
          <p:nvPr>
            <p:ph idx="1"/>
          </p:nvPr>
        </p:nvSpPr>
        <p:spPr/>
        <p:txBody>
          <a:bodyPr/>
          <a:lstStyle/>
          <a:p>
            <a:r>
              <a:rPr lang="en-US" dirty="0" smtClean="0"/>
              <a:t>MIDI´s main application was to communicate different musical instruments, this creates that when a musical note is played the signal can be used to play the same note in another instrument.</a:t>
            </a:r>
          </a:p>
          <a:p>
            <a:r>
              <a:rPr lang="en-US" dirty="0" smtClean="0"/>
              <a:t>Another application is for composition as it could be used to edit the song that is being worked.</a:t>
            </a:r>
          </a:p>
          <a:p>
            <a:r>
              <a:rPr lang="en-US" dirty="0" smtClean="0"/>
              <a:t>Finally it could also be used in computers for moving and guarding MIDI files, it could also be used for the exchange of files, to interact with the software of the computers and to make soundtracks for the videogames.</a:t>
            </a:r>
            <a:endParaRPr lang="en-US" dirty="0"/>
          </a:p>
        </p:txBody>
      </p:sp>
      <p:pic>
        <p:nvPicPr>
          <p:cNvPr id="3074" name="Picture 2" descr="esultado de imagen para MI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924" y="4509120"/>
            <a:ext cx="3600400" cy="204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devices</a:t>
            </a:r>
            <a:endParaRPr lang="en-US" dirty="0"/>
          </a:p>
        </p:txBody>
      </p:sp>
      <p:sp>
        <p:nvSpPr>
          <p:cNvPr id="3" name="Marcador de contenido 2"/>
          <p:cNvSpPr>
            <a:spLocks noGrp="1"/>
          </p:cNvSpPr>
          <p:nvPr>
            <p:ph idx="1"/>
          </p:nvPr>
        </p:nvSpPr>
        <p:spPr/>
        <p:txBody>
          <a:bodyPr/>
          <a:lstStyle/>
          <a:p>
            <a:r>
              <a:rPr lang="en-US" dirty="0" smtClean="0"/>
              <a:t>One of MIDI´s devices is its connectors, which are used to transmit the signal to the amplifiers or other objects, it could also be used to combine the multiple devices in the room, and it can synchronize the MIDI device to a computer. </a:t>
            </a:r>
          </a:p>
          <a:p>
            <a:r>
              <a:rPr lang="en-US" dirty="0" smtClean="0"/>
              <a:t>Another MIDI device are its controllers, there are two types of MIDI controllers, one of them is used for performance to control the instruments. The second one is used for creating music.</a:t>
            </a:r>
            <a:endParaRPr lang="en-US" dirty="0"/>
          </a:p>
        </p:txBody>
      </p:sp>
    </p:spTree>
    <p:extLst>
      <p:ext uri="{BB962C8B-B14F-4D97-AF65-F5344CB8AC3E}">
        <p14:creationId xmlns:p14="http://schemas.microsoft.com/office/powerpoint/2010/main" val="46955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types</a:t>
            </a:r>
            <a:endParaRPr lang="en-US" dirty="0"/>
          </a:p>
        </p:txBody>
      </p:sp>
      <p:pic>
        <p:nvPicPr>
          <p:cNvPr id="4" name="Marcador de contenido 3">
            <a:extLst>
              <a:ext uri="{FF2B5EF4-FFF2-40B4-BE49-F238E27FC236}">
                <a16:creationId xmlns:a16="http://schemas.microsoft.com/office/drawing/2014/main" xmlns="" id="{2E4D1BC9-FC23-B649-9D98-79E0562650E3}"/>
              </a:ext>
            </a:extLst>
          </p:cNvPr>
          <p:cNvPicPr>
            <a:picLocks noGrp="1" noChangeAspect="1"/>
          </p:cNvPicPr>
          <p:nvPr>
            <p:ph idx="1"/>
          </p:nvPr>
        </p:nvPicPr>
        <p:blipFill>
          <a:blip r:embed="rId2"/>
          <a:stretch>
            <a:fillRect/>
          </a:stretch>
        </p:blipFill>
        <p:spPr>
          <a:xfrm>
            <a:off x="1197868" y="1772816"/>
            <a:ext cx="2756983" cy="1726704"/>
          </a:xfrm>
          <a:prstGeom prst="rect">
            <a:avLst/>
          </a:prstGeom>
        </p:spPr>
      </p:pic>
      <p:pic>
        <p:nvPicPr>
          <p:cNvPr id="5" name="Imagen 4">
            <a:extLst>
              <a:ext uri="{FF2B5EF4-FFF2-40B4-BE49-F238E27FC236}">
                <a16:creationId xmlns:a16="http://schemas.microsoft.com/office/drawing/2014/main" xmlns="" id="{BD800C68-6C99-C84D-BDB2-2740DCF37FFD}"/>
              </a:ext>
            </a:extLst>
          </p:cNvPr>
          <p:cNvPicPr>
            <a:picLocks noChangeAspect="1"/>
          </p:cNvPicPr>
          <p:nvPr/>
        </p:nvPicPr>
        <p:blipFill>
          <a:blip r:embed="rId3"/>
          <a:stretch>
            <a:fillRect/>
          </a:stretch>
        </p:blipFill>
        <p:spPr>
          <a:xfrm>
            <a:off x="4798268" y="1772816"/>
            <a:ext cx="3503677" cy="1418807"/>
          </a:xfrm>
          <a:prstGeom prst="rect">
            <a:avLst/>
          </a:prstGeom>
        </p:spPr>
      </p:pic>
      <p:pic>
        <p:nvPicPr>
          <p:cNvPr id="6" name="Imagen 5">
            <a:extLst>
              <a:ext uri="{FF2B5EF4-FFF2-40B4-BE49-F238E27FC236}">
                <a16:creationId xmlns:a16="http://schemas.microsoft.com/office/drawing/2014/main" xmlns="" id="{74A42D81-9C1B-694F-8F56-A3AEC3DA80A1}"/>
              </a:ext>
            </a:extLst>
          </p:cNvPr>
          <p:cNvPicPr>
            <a:picLocks noChangeAspect="1"/>
          </p:cNvPicPr>
          <p:nvPr/>
        </p:nvPicPr>
        <p:blipFill>
          <a:blip r:embed="rId4"/>
          <a:stretch>
            <a:fillRect/>
          </a:stretch>
        </p:blipFill>
        <p:spPr>
          <a:xfrm>
            <a:off x="9143136" y="1649502"/>
            <a:ext cx="2663869" cy="1821004"/>
          </a:xfrm>
          <a:prstGeom prst="rect">
            <a:avLst/>
          </a:prstGeom>
        </p:spPr>
      </p:pic>
      <p:pic>
        <p:nvPicPr>
          <p:cNvPr id="7" name="Imagen 6">
            <a:extLst>
              <a:ext uri="{FF2B5EF4-FFF2-40B4-BE49-F238E27FC236}">
                <a16:creationId xmlns:a16="http://schemas.microsoft.com/office/drawing/2014/main" xmlns="" id="{A51B9C0F-9EFE-464E-8FC9-4647E694D0DD}"/>
              </a:ext>
            </a:extLst>
          </p:cNvPr>
          <p:cNvPicPr>
            <a:picLocks noChangeAspect="1"/>
          </p:cNvPicPr>
          <p:nvPr/>
        </p:nvPicPr>
        <p:blipFill>
          <a:blip r:embed="rId5"/>
          <a:stretch>
            <a:fillRect/>
          </a:stretch>
        </p:blipFill>
        <p:spPr>
          <a:xfrm>
            <a:off x="909836" y="4581128"/>
            <a:ext cx="2423700" cy="1598275"/>
          </a:xfrm>
          <a:prstGeom prst="rect">
            <a:avLst/>
          </a:prstGeom>
        </p:spPr>
      </p:pic>
      <p:pic>
        <p:nvPicPr>
          <p:cNvPr id="9" name="Imagen 8">
            <a:extLst>
              <a:ext uri="{FF2B5EF4-FFF2-40B4-BE49-F238E27FC236}">
                <a16:creationId xmlns:a16="http://schemas.microsoft.com/office/drawing/2014/main" xmlns="" id="{9D51BA54-B524-0946-A286-3B4B3AB4A0A6}"/>
              </a:ext>
            </a:extLst>
          </p:cNvPr>
          <p:cNvPicPr>
            <a:picLocks noChangeAspect="1"/>
          </p:cNvPicPr>
          <p:nvPr/>
        </p:nvPicPr>
        <p:blipFill>
          <a:blip r:embed="rId6"/>
          <a:stretch>
            <a:fillRect/>
          </a:stretch>
        </p:blipFill>
        <p:spPr>
          <a:xfrm>
            <a:off x="4510236" y="4409176"/>
            <a:ext cx="3256768" cy="1454520"/>
          </a:xfrm>
          <a:prstGeom prst="rect">
            <a:avLst/>
          </a:prstGeom>
        </p:spPr>
      </p:pic>
      <p:pic>
        <p:nvPicPr>
          <p:cNvPr id="11" name="Imagen 10">
            <a:extLst>
              <a:ext uri="{FF2B5EF4-FFF2-40B4-BE49-F238E27FC236}">
                <a16:creationId xmlns:a16="http://schemas.microsoft.com/office/drawing/2014/main" xmlns="" id="{200E4559-E323-2F40-94E6-C3BABE41F1DA}"/>
              </a:ext>
            </a:extLst>
          </p:cNvPr>
          <p:cNvPicPr>
            <a:picLocks noChangeAspect="1"/>
          </p:cNvPicPr>
          <p:nvPr/>
        </p:nvPicPr>
        <p:blipFill>
          <a:blip r:embed="rId7"/>
          <a:stretch>
            <a:fillRect/>
          </a:stretch>
        </p:blipFill>
        <p:spPr>
          <a:xfrm>
            <a:off x="9397115" y="4457618"/>
            <a:ext cx="2155910" cy="1406395"/>
          </a:xfrm>
          <a:prstGeom prst="rect">
            <a:avLst/>
          </a:prstGeom>
        </p:spPr>
      </p:pic>
      <p:sp>
        <p:nvSpPr>
          <p:cNvPr id="13" name="CuadroTexto 12">
            <a:extLst>
              <a:ext uri="{FF2B5EF4-FFF2-40B4-BE49-F238E27FC236}">
                <a16:creationId xmlns:a16="http://schemas.microsoft.com/office/drawing/2014/main" xmlns="" id="{A541DD00-7C32-FA48-B118-FABC8764D088}"/>
              </a:ext>
            </a:extLst>
          </p:cNvPr>
          <p:cNvSpPr txBox="1"/>
          <p:nvPr/>
        </p:nvSpPr>
        <p:spPr>
          <a:xfrm>
            <a:off x="1657147" y="3632849"/>
            <a:ext cx="1632762" cy="646331"/>
          </a:xfrm>
          <a:prstGeom prst="rect">
            <a:avLst/>
          </a:prstGeom>
          <a:noFill/>
        </p:spPr>
        <p:txBody>
          <a:bodyPr wrap="square" rtlCol="0">
            <a:spAutoFit/>
          </a:bodyPr>
          <a:lstStyle/>
          <a:p>
            <a:pPr fontAlgn="base"/>
            <a:r>
              <a:rPr lang="es-CO" dirty="0"/>
              <a:t>Akai Pro MPK249</a:t>
            </a:r>
          </a:p>
        </p:txBody>
      </p:sp>
      <p:sp>
        <p:nvSpPr>
          <p:cNvPr id="16" name="Rectángulo 15"/>
          <p:cNvSpPr/>
          <p:nvPr/>
        </p:nvSpPr>
        <p:spPr>
          <a:xfrm>
            <a:off x="4914025" y="3244334"/>
            <a:ext cx="1252395" cy="923330"/>
          </a:xfrm>
          <a:prstGeom prst="rect">
            <a:avLst/>
          </a:prstGeom>
        </p:spPr>
        <p:txBody>
          <a:bodyPr wrap="square">
            <a:spAutoFit/>
          </a:bodyPr>
          <a:lstStyle/>
          <a:p>
            <a:pPr fontAlgn="base"/>
            <a:r>
              <a:rPr lang="es-CO" dirty="0"/>
              <a:t>Nektar Panorama P4 </a:t>
            </a:r>
          </a:p>
        </p:txBody>
      </p:sp>
      <p:sp>
        <p:nvSpPr>
          <p:cNvPr id="19" name="CuadroTexto 18"/>
          <p:cNvSpPr txBox="1"/>
          <p:nvPr/>
        </p:nvSpPr>
        <p:spPr>
          <a:xfrm>
            <a:off x="8726179" y="3632850"/>
            <a:ext cx="4720842" cy="646331"/>
          </a:xfrm>
          <a:prstGeom prst="rect">
            <a:avLst/>
          </a:prstGeom>
          <a:noFill/>
        </p:spPr>
        <p:txBody>
          <a:bodyPr wrap="square" rtlCol="0">
            <a:spAutoFit/>
          </a:bodyPr>
          <a:lstStyle/>
          <a:p>
            <a:r>
              <a:rPr lang="es-CO" dirty="0"/>
              <a:t>Livid Instruments BASE II</a:t>
            </a:r>
          </a:p>
          <a:p>
            <a:endParaRPr lang="en-US" dirty="0"/>
          </a:p>
        </p:txBody>
      </p:sp>
      <p:sp>
        <p:nvSpPr>
          <p:cNvPr id="20" name="CuadroTexto 19"/>
          <p:cNvSpPr txBox="1"/>
          <p:nvPr/>
        </p:nvSpPr>
        <p:spPr>
          <a:xfrm>
            <a:off x="1324303" y="6179403"/>
            <a:ext cx="2753885" cy="923330"/>
          </a:xfrm>
          <a:prstGeom prst="rect">
            <a:avLst/>
          </a:prstGeom>
          <a:noFill/>
        </p:spPr>
        <p:txBody>
          <a:bodyPr wrap="square" rtlCol="0">
            <a:spAutoFit/>
          </a:bodyPr>
          <a:lstStyle/>
          <a:p>
            <a:r>
              <a:rPr lang="es-CO"/>
              <a:t>Native Instruments Komplete Kontrol Series</a:t>
            </a:r>
          </a:p>
          <a:p>
            <a:endParaRPr lang="en-US" dirty="0"/>
          </a:p>
        </p:txBody>
      </p:sp>
      <p:sp>
        <p:nvSpPr>
          <p:cNvPr id="21" name="CuadroTexto 20"/>
          <p:cNvSpPr txBox="1"/>
          <p:nvPr/>
        </p:nvSpPr>
        <p:spPr>
          <a:xfrm>
            <a:off x="6264166" y="6316717"/>
            <a:ext cx="1576072" cy="646331"/>
          </a:xfrm>
          <a:prstGeom prst="rect">
            <a:avLst/>
          </a:prstGeom>
          <a:noFill/>
        </p:spPr>
        <p:txBody>
          <a:bodyPr wrap="none" rtlCol="0">
            <a:spAutoFit/>
          </a:bodyPr>
          <a:lstStyle/>
          <a:p>
            <a:r>
              <a:rPr lang="es-CO" dirty="0"/>
              <a:t>Ableton Push</a:t>
            </a:r>
          </a:p>
          <a:p>
            <a:endParaRPr lang="en-US" dirty="0"/>
          </a:p>
        </p:txBody>
      </p:sp>
      <p:sp>
        <p:nvSpPr>
          <p:cNvPr id="22" name="CuadroTexto 21"/>
          <p:cNvSpPr txBox="1"/>
          <p:nvPr/>
        </p:nvSpPr>
        <p:spPr>
          <a:xfrm>
            <a:off x="8614692" y="5863696"/>
            <a:ext cx="4778921" cy="646331"/>
          </a:xfrm>
          <a:prstGeom prst="rect">
            <a:avLst/>
          </a:prstGeom>
          <a:noFill/>
        </p:spPr>
        <p:txBody>
          <a:bodyPr wrap="square" rtlCol="0">
            <a:spAutoFit/>
          </a:bodyPr>
          <a:lstStyle/>
          <a:p>
            <a:r>
              <a:rPr lang="es-CO"/>
              <a:t>Novation Launchpad Pro </a:t>
            </a:r>
          </a:p>
          <a:p>
            <a:endParaRPr lang="en-US" dirty="0"/>
          </a:p>
        </p:txBody>
      </p:sp>
    </p:spTree>
    <p:extLst>
      <p:ext uri="{BB962C8B-B14F-4D97-AF65-F5344CB8AC3E}">
        <p14:creationId xmlns:p14="http://schemas.microsoft.com/office/powerpoint/2010/main" val="8505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MIDI´s devices</a:t>
            </a:r>
            <a:endParaRPr lang="en-US" dirty="0"/>
          </a:p>
        </p:txBody>
      </p:sp>
      <p:sp>
        <p:nvSpPr>
          <p:cNvPr id="3" name="Marcador de contenido 2"/>
          <p:cNvSpPr>
            <a:spLocks noGrp="1"/>
          </p:cNvSpPr>
          <p:nvPr>
            <p:ph idx="1"/>
          </p:nvPr>
        </p:nvSpPr>
        <p:spPr/>
        <p:txBody>
          <a:bodyPr/>
          <a:lstStyle/>
          <a:p>
            <a:r>
              <a:rPr lang="en-US" dirty="0" smtClean="0"/>
              <a:t>Another device is the MIDI instrument that is used to send and receive signals from other MIDI´s.</a:t>
            </a:r>
          </a:p>
          <a:p>
            <a:r>
              <a:rPr lang="en-US" dirty="0" smtClean="0"/>
              <a:t>Another device is the synthesizers that are used to create different types of sounds.</a:t>
            </a:r>
          </a:p>
          <a:p>
            <a:r>
              <a:rPr lang="en-US" dirty="0" smtClean="0"/>
              <a:t>Another device is the sampler, that is used to record and digitalize the audio to store it in a memory.</a:t>
            </a:r>
          </a:p>
          <a:p>
            <a:r>
              <a:rPr lang="en-US" dirty="0" smtClean="0"/>
              <a:t>Another device is the drum machine, that is used to reproduce sounds of drums and percussion. </a:t>
            </a:r>
          </a:p>
          <a:p>
            <a:r>
              <a:rPr lang="en-US" dirty="0" smtClean="0"/>
              <a:t>Finally the last device is a device of effects that are used onstage for special sound effects like delay and chorus.</a:t>
            </a:r>
            <a:endParaRPr lang="en-US" dirty="0"/>
          </a:p>
        </p:txBody>
      </p:sp>
    </p:spTree>
    <p:extLst>
      <p:ext uri="{BB962C8B-B14F-4D97-AF65-F5344CB8AC3E}">
        <p14:creationId xmlns:p14="http://schemas.microsoft.com/office/powerpoint/2010/main" val="176520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32_TF02886637_TF02886637" id="{7C8A0945-1A45-4076-8211-C16715EFB551}" vid="{CC448198-264B-475E-9D92-759A2D77720E}"/>
    </a:ext>
  </a:extLst>
</a:theme>
</file>

<file path=ppt/theme/theme2.xml><?xml version="1.0" encoding="utf-8"?>
<a:theme xmlns:a="http://schemas.openxmlformats.org/drawingml/2006/main" name="Tema de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TF02886637</Template>
  <TotalTime>179</TotalTime>
  <Words>932</Words>
  <Application>Microsoft Macintosh PowerPoint</Application>
  <PresentationFormat>Personalizado</PresentationFormat>
  <Paragraphs>84</Paragraphs>
  <Slides>15</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Palatino Linotype</vt:lpstr>
      <vt:lpstr>Watercolor_16x9</vt:lpstr>
      <vt:lpstr>MIDI</vt:lpstr>
      <vt:lpstr>Index</vt:lpstr>
      <vt:lpstr>MIDI’ s meaning</vt:lpstr>
      <vt:lpstr>MIDI´s characteristics</vt:lpstr>
      <vt:lpstr>MIDI´s History</vt:lpstr>
      <vt:lpstr>MIDI´s Applications </vt:lpstr>
      <vt:lpstr>MIDI´s devices</vt:lpstr>
      <vt:lpstr>MIDI´s types</vt:lpstr>
      <vt:lpstr>MIDI´s devices</vt:lpstr>
      <vt:lpstr>MIDI´s technical specifications</vt:lpstr>
      <vt:lpstr>MIDI´s extensions</vt:lpstr>
      <vt:lpstr>MIDI´s hardware alternatives</vt:lpstr>
      <vt:lpstr>MIDI´s versions</vt:lpstr>
      <vt:lpstr>References</vt:lpstr>
      <vt:lpstr>End of the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Juan Pablo Saenz Cortes</dc:creator>
  <cp:lastModifiedBy>Juan Pablo Saenz Cortes</cp:lastModifiedBy>
  <cp:revision>12</cp:revision>
  <dcterms:created xsi:type="dcterms:W3CDTF">2019-03-18T21:47:51Z</dcterms:created>
  <dcterms:modified xsi:type="dcterms:W3CDTF">2019-05-31T18:56:02Z</dcterms:modified>
</cp:coreProperties>
</file>